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342" r:id="rId5"/>
    <p:sldId id="289" r:id="rId6"/>
    <p:sldId id="343" r:id="rId7"/>
    <p:sldId id="259" r:id="rId8"/>
    <p:sldId id="311" r:id="rId9"/>
    <p:sldId id="266" r:id="rId10"/>
    <p:sldId id="341" r:id="rId11"/>
    <p:sldId id="315" r:id="rId12"/>
    <p:sldId id="344" r:id="rId13"/>
    <p:sldId id="300" r:id="rId14"/>
    <p:sldId id="306" r:id="rId15"/>
    <p:sldId id="258" r:id="rId16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9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notesMaster" Target="notesMasters/notesMaster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499738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97040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file:///D:\qq&#25991;&#20214;\712321467\Image\C2C\Image2\%7b75232B38-A165-1FB7-499C-2E1C792CACB5%7d.png" TargetMode="External" /><Relationship Id="rId6" Type="http://schemas.openxmlformats.org/officeDocument/2006/relationships/image" Target="../media/image1.png" /><Relationship Id="rId7" Type="http://schemas.openxmlformats.org/officeDocument/2006/relationships/image" Target="../media/image2.jpeg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6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png" /><Relationship Id="rId3" Type="http://schemas.openxmlformats.org/officeDocument/2006/relationships/image" Target="../media/image10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5835" y="1876869"/>
            <a:ext cx="7315200" cy="1307275"/>
          </a:xfrm>
        </p:spPr>
        <p:txBody>
          <a:bodyPr/>
          <a:lstStyle/>
          <a:p>
            <a:r>
              <a:rPr lang="zh-CN" altLang="en-US" smtClean="0"/>
              <a:t>制作岩石和矿物标本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35835" y="3935984"/>
            <a:ext cx="7315200" cy="759650"/>
          </a:xfrm>
        </p:spPr>
        <p:txBody>
          <a:bodyPr/>
          <a:lstStyle/>
          <a:p>
            <a:r>
              <a:rPr lang="zh-CN" altLang="en-US" smtClean="0"/>
              <a:t>第三单元 岩石和土壤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4" name="WordArt 53"/>
          <p:cNvSpPr>
            <a:spLocks noChangeArrowheads="1" noChangeShapeType="1" noTextEdit="1"/>
          </p:cNvSpPr>
          <p:nvPr/>
        </p:nvSpPr>
        <p:spPr bwMode="auto">
          <a:xfrm>
            <a:off x="9052794" y="1902376"/>
            <a:ext cx="950913" cy="317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分类标准</a:t>
            </a:r>
            <a:endParaRPr lang="zh-CN" altLang="en-US" sz="3600" kern="1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084708" y="2688479"/>
            <a:ext cx="4455982" cy="2963229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50443" y="2667232"/>
            <a:ext cx="3710870" cy="292132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矩形 6"/>
          <p:cNvSpPr/>
          <p:nvPr/>
        </p:nvSpPr>
        <p:spPr>
          <a:xfrm>
            <a:off x="3669695" y="1379156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说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一说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的百宝箱里有什么。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三、研讨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10572" y="2124971"/>
            <a:ext cx="998601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1.制作岩石、矿物标本的方法是怎样的？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fontAlgn="auto">
              <a:buClrTx/>
              <a:buSzTx/>
              <a:buFontTx/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ClrTx/>
              <a:buSzTx/>
              <a:buFontTx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2.通过制作标本，你对研究岩石和矿物又有哪些新的认识？如何才能更好地制作一个精美岩石、矿物标本？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ClrTx/>
              <a:buSzTx/>
              <a:buFontTx/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 eaLnBrk="1" hangingPunct="1">
              <a:buClrTx/>
              <a:buSzTx/>
              <a:buFontTx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3.要想制作一盒精美的岩石和矿物标本，你认为该怎样做？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1107141" y="2103978"/>
            <a:ext cx="9977717" cy="2615940"/>
          </a:xfrm>
          <a:prstGeom prst="round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四、拓展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124710" y="2540934"/>
            <a:ext cx="8269866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注意观察周边的岩石盒矿物，遇到认为要搜集价值的岩石和矿物，都可按照今天学习的方法做成标本，不断充实你的标本盒。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再 见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8100" y="10731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一、聚焦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043" y="1732061"/>
            <a:ext cx="4917757" cy="36195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6396" y="2387695"/>
            <a:ext cx="53035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标本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是动物、植物、矿物等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实物，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经过各种处理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，令之可以长久保存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，并尽量保持原貌，藉以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提供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作为展览、示范、教育、鉴定、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考证及其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它各种研究之用。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一、聚焦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47728" y="131150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我的岩石标本盒</a:t>
            </a:r>
            <a:endParaRPr lang="zh-CN" altLang="en-US" sz="280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8200" y="2348695"/>
            <a:ext cx="2327957" cy="240428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45242" y="2348695"/>
            <a:ext cx="3243874" cy="240428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408516" y="2348695"/>
            <a:ext cx="3547059" cy="240428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" name="文本框 9"/>
          <p:cNvSpPr txBox="1"/>
          <p:nvPr/>
        </p:nvSpPr>
        <p:spPr>
          <a:xfrm>
            <a:off x="1140418" y="5498154"/>
            <a:ext cx="9811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搜集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岩石和矿物，将它们做成标本保起来，既能丰富知识、开阔眼界，还能增加生活情趣，是一件非常有意义的事情。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660315" y="1282632"/>
            <a:ext cx="2772076" cy="577515"/>
          </a:xfrm>
          <a:prstGeom prst="roundRect">
            <a:avLst/>
          </a:prstGeom>
          <a:noFill/>
          <a:ln w="28575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59595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圆角矩形 5"/>
          <p:cNvSpPr/>
          <p:nvPr/>
        </p:nvSpPr>
        <p:spPr>
          <a:xfrm>
            <a:off x="1107141" y="2319130"/>
            <a:ext cx="9977717" cy="2615940"/>
          </a:xfrm>
          <a:prstGeom prst="round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讨论</a:t>
            </a:r>
            <a:endParaRPr lang="zh-CN" altLang="en-US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325315" y="2644495"/>
            <a:ext cx="845922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smtClean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）我们如何制作岩石和矿物标本？</a:t>
            </a:r>
            <a:endParaRPr lang="zh-CN" altLang="en-US" sz="280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smtClean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smtClean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smtClean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制作过程中要注意什么问题？</a:t>
            </a:r>
            <a:endParaRPr lang="zh-CN" altLang="en-US" sz="280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8224" y="1152682"/>
            <a:ext cx="1425388" cy="581989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61" y="1174500"/>
            <a:ext cx="4675622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准备制作岩石标本的材料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54661" y="2191986"/>
            <a:ext cx="1029124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准备材料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：标本盒、搜集的岩石和矿物、放大镜、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标签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纸。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49" t="7118" r="10625" b="32343"/>
          <a:stretch>
            <a:fillRect/>
          </a:stretch>
        </p:blipFill>
        <p:spPr bwMode="auto">
          <a:xfrm>
            <a:off x="8588469" y="4830407"/>
            <a:ext cx="2357437" cy="137953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矩形 5"/>
          <p:cNvSpPr/>
          <p:nvPr/>
        </p:nvSpPr>
        <p:spPr>
          <a:xfrm>
            <a:off x="654661" y="2576139"/>
            <a:ext cx="668297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注意：</a:t>
            </a:r>
            <a:endParaRPr lang="en-US" altLang="zh-CN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标本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盒应选择高度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4~5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厘米左右的塑料盒或纸盒，用硬卡纸把内部分隔成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5×5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厘米左右的方格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装进盒子前要看岩石上的水是否已经干了。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7032" y="2858292"/>
            <a:ext cx="3296768" cy="18290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圆角矩形 4"/>
          <p:cNvSpPr/>
          <p:nvPr/>
        </p:nvSpPr>
        <p:spPr>
          <a:xfrm>
            <a:off x="1107141" y="2319130"/>
            <a:ext cx="9977717" cy="2615940"/>
          </a:xfrm>
          <a:prstGeom prst="round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654685" y="1174750"/>
            <a:ext cx="532447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给采集到的岩石和矿物编号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3645" y="2565271"/>
            <a:ext cx="10130155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根据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自己实际情况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编号给岩石和矿物编号。</a:t>
            </a:r>
            <a:endParaRPr lang="en-US" altLang="zh-CN" sz="2800" smtClean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 marL="457200" indent="-457200" algn="l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可以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标出采集的地点，比如在蓟州采集到的样品，就可以依次编号为JZ-01、JZ-02……即可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。</a:t>
            </a:r>
            <a:endParaRPr lang="en-US" altLang="zh-CN" sz="2800" smtClean="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 marL="457200" indent="-457200" algn="l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也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可以简单的按照序号来编号。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圆角矩形 7"/>
          <p:cNvSpPr/>
          <p:nvPr/>
        </p:nvSpPr>
        <p:spPr>
          <a:xfrm>
            <a:off x="1107141" y="2112553"/>
            <a:ext cx="9977717" cy="2822517"/>
          </a:xfrm>
          <a:prstGeom prst="round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837565" y="1174750"/>
            <a:ext cx="6847205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对照标本图鉴识别采集的岩石和矿物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25820" y="2755739"/>
            <a:ext cx="4368473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pitchFamily="2" charset="-122"/>
              </a:rPr>
              <a:t>观察每一块已编号的岩石，对照岩石和矿物的标本图鉴，识别采集到的标本。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sym typeface="等线" panose="02010600030101010101" pitchFamily="2" charset="-122"/>
            </a:endParaRPr>
          </a:p>
          <a:p>
            <a:pPr indent="304800"/>
            <a:endParaRPr lang="en-US" altLang="zh-CN" sz="2400" b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7527" y="5607892"/>
            <a:ext cx="962627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识别时，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认真</a:t>
            </a:r>
            <a:r>
              <a:rPr lang="zh-CN" sz="2400">
                <a:latin typeface="黑体" panose="02010609060101010101" pitchFamily="49" charset="-122"/>
                <a:ea typeface="黑体" panose="02010609060101010101" pitchFamily="49" charset="-122"/>
              </a:rPr>
              <a:t>比对，准确判断。对于图鉴上没有的，不知名的岩石或矿物</a:t>
            </a:r>
            <a:r>
              <a:rPr 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，可以</a:t>
            </a:r>
            <a:r>
              <a:rPr lang="zh-CN" sz="2400">
                <a:latin typeface="黑体" panose="02010609060101010101" pitchFamily="49" charset="-122"/>
                <a:ea typeface="黑体" panose="02010609060101010101" pitchFamily="49" charset="-122"/>
              </a:rPr>
              <a:t>请教老师、专业人员或进一步查阅资料。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837565" y="1174750"/>
            <a:ext cx="4568153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为岩石和矿物添加标签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13341" y="2026821"/>
            <a:ext cx="8232365" cy="5810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标签内容包括：编号、名称、采集地、采集</a:t>
            </a:r>
            <a:r>
              <a:rPr lang="zh-CN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人采集日期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261" y="3112891"/>
            <a:ext cx="3829247" cy="281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082" y="3112891"/>
            <a:ext cx="4000000" cy="25619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7565" y="2098040"/>
            <a:ext cx="1039202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sz="2800" err="1" smtClean="0">
                <a:latin typeface="黑体" panose="02010609060101010101" pitchFamily="49" charset="-122"/>
                <a:ea typeface="黑体" panose="02010609060101010101" pitchFamily="49" charset="-122"/>
              </a:rPr>
              <a:t>将岩石和矿物按照编号顺序放置在小盒的格内，标签对应放好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837565" y="1174750"/>
            <a:ext cx="4568153" cy="571500"/>
          </a:xfrm>
          <a:prstGeom prst="homePlate">
            <a:avLst>
              <a:gd name="adj" fmla="val 73415"/>
            </a:avLst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8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将岩石放置到标本盒内</a:t>
            </a:r>
            <a:endParaRPr lang="zh-CN" altLang="en-US" sz="28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99031" y="3424460"/>
            <a:ext cx="3243874" cy="240428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af8d74d3-62e2-4d11-b152-178a5d9f2f25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42</Paragraphs>
  <Slides>13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3">
      <vt:lpstr>Arial</vt:lpstr>
      <vt:lpstr>Times New Roman</vt:lpstr>
      <vt:lpstr>宋体</vt:lpstr>
      <vt:lpstr>Calibri</vt:lpstr>
      <vt:lpstr>黑体</vt:lpstr>
      <vt:lpstr>楷体</vt:lpstr>
      <vt:lpstr>Calibri Light</vt:lpstr>
      <vt:lpstr>等线</vt:lpstr>
      <vt:lpstr>微软雅黑</vt:lpstr>
      <vt:lpstr>Office 主题</vt:lpstr>
      <vt:lpstr>制作岩石和矿物标本</vt:lpstr>
      <vt:lpstr>一、聚焦</vt:lpstr>
      <vt:lpstr>一、聚焦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三、研讨</vt:lpstr>
      <vt:lpstr>四、拓展</vt:lpstr>
      <vt:lpstr>再 见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2022-09-26T17:48:51.571</cp:lastPrinted>
  <dcterms:created xsi:type="dcterms:W3CDTF">2022-09-26T17:48:51Z</dcterms:created>
  <dcterms:modified xsi:type="dcterms:W3CDTF">2022-09-26T09:48:54Z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